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6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ype="http://schemas.openxmlformats.org/officeDocument/2006/relationships/presProps" Target="presProps.xml"/>  <Relationship Id="rId13" Type="http://schemas.openxmlformats.org/officeDocument/2006/relationships/viewProps" Target="viewProps.xml"/>  <Relationship Id="rId14" Type="http://schemas.openxmlformats.org/officeDocument/2006/relationships/theme" Target="theme/theme1.xml"/>  <Relationship Id="rId15" Type="http://schemas.openxmlformats.org/officeDocument/2006/relationships/tableStyles" Target="tableStyles.xml"/>  <Relationship Id="rId16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5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9.png" Type="http://schemas.openxmlformats.org/officeDocument/2006/relationships/image"/><Relationship Id="rId2" Target="../media/image10.sv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media/image18.sv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5.png" Type="http://schemas.openxmlformats.org/officeDocument/2006/relationships/image"/><Relationship Id="rId20" Target="../media/image36.svg" Type="http://schemas.openxmlformats.org/officeDocument/2006/relationships/image"/><Relationship Id="rId21" Target="../media/image37.png" Type="http://schemas.openxmlformats.org/officeDocument/2006/relationships/image"/><Relationship Id="rId22" Target="../media/image38.svg" Type="http://schemas.openxmlformats.org/officeDocument/2006/relationships/image"/><Relationship Id="rId23" Target="../slideLayouts/slideLayout1.xml" Type="http://schemas.openxmlformats.org/officeDocument/2006/relationships/slideLayout"/><Relationship Id="rId24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39.png" Type="http://schemas.openxmlformats.org/officeDocument/2006/relationships/image"/><Relationship Id="rId2" Target="../media/image40.sv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138941"/>
            <a:ext cx="12074681" cy="70070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5519"/>
              </a:lnSpc>
              <a:buNone/>
            </a:pPr>
            <a:r>
              <a:rPr lang="en-US" b="1" sz="4725" spc="-283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Decarbonizing the Global Coffee Value Chain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5" y="5909380"/>
            <a:ext cx="12074681" cy="49914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1966"/>
              </a:lnSpc>
              <a:spcBef>
                <a:spcPts val="539"/>
              </a:spcBef>
              <a:buNone/>
            </a:pPr>
            <a:r>
              <a:rPr lang="en-US" sz="1418" spc="-29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challenges and opportunities in decarbonizing the global coffee value chain to protect livelihoods, meet consumer expectations, and build a more sustainable future.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12188952" cy="4761309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5" name="Object 4" descr="global coffee industry sustainability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1"/>
          <a:srcRect l="0" r="0" t="14193" b="14193"/>
          <a:stretch/>
        </p:blipFill>
        <p:spPr>
          <a:xfrm>
            <a:off x="0" y="0"/>
            <a:ext cx="12188952" cy="4761309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281244" cy="5904024"/>
          </a:xfrm>
          <a:prstGeom prst="rect">
            <a:avLst/>
          </a:prstGeom>
          <a:solidFill>
            <a:srgbClr val="22aaee"/>
          </a:solidFill>
        </p:spPr>
      </p:sp>
      <p:pic>
        <p:nvPicPr>
          <p:cNvPr id="3" name="Object 2" descr="coffee plants and beans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1"/>
          <a:srcRect l="5274" r="5274" t="0" b="0"/>
          <a:stretch/>
        </p:blipFill>
        <p:spPr>
          <a:xfrm>
            <a:off x="476131" y="476131"/>
            <a:ext cx="5281244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982585" y="1760593"/>
            <a:ext cx="5981157" cy="333589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628"/>
              </a:lnSpc>
              <a:buNone/>
            </a:pPr>
            <a:r>
              <a:rPr lang="en-US" b="1" sz="2250" spc="-13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coffee industry faces significant sustainability challenges, from climate risks to narrow farmer margins. However, by adopting holistic solutions across the value chain, we can build a more resilient and equitable future for coffee production and consumption. Key actions include investing in climate-smart agriculture, improving supply chain transparency, and empowering smallholder farmers to thrive.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the Coffee Value Chain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100452"/>
            <a:ext cx="1428393" cy="1428393"/>
          </a:xfrm>
          <a:prstGeom prst="ellipse">
            <a:avLst/>
          </a:prstGeom>
          <a:solidFill>
            <a:srgbClr val="22aaee"/>
          </a:solidFill>
        </p:spPr>
      </p:sp>
      <p:pic>
        <p:nvPicPr>
          <p:cNvPr id="4" name="Object 3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1948" y="2496591"/>
            <a:ext cx="752287" cy="63801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36148" y="3625063"/>
            <a:ext cx="3708108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Coffee Value Chain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36148" y="3969166"/>
            <a:ext cx="3708108" cy="5283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overview from farm to cup, covering key aspects of the industry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100452"/>
            <a:ext cx="1428393" cy="1428393"/>
          </a:xfrm>
          <a:prstGeom prst="ellipse">
            <a:avLst/>
          </a:prstGeom>
          <a:solidFill>
            <a:srgbClr val="ffd9ad"/>
          </a:solidFill>
        </p:spPr>
      </p:sp>
      <p:pic>
        <p:nvPicPr>
          <p:cNvPr id="8" name="Object 7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6221" y="2496591"/>
            <a:ext cx="752287" cy="638015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71847" y="3625063"/>
            <a:ext cx="3645258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Mapping Key Risks and Impacts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71847" y="3969166"/>
            <a:ext cx="3645258" cy="7924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Highlighting risks, vulnerabilities, and environmental/social impacts across the value 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100452"/>
            <a:ext cx="1428393" cy="1428393"/>
          </a:xfrm>
          <a:prstGeom prst="ellipse">
            <a:avLst/>
          </a:prstGeom>
          <a:solidFill>
            <a:srgbClr val="fec088"/>
          </a:solidFill>
        </p:spPr>
      </p:sp>
      <p:pic>
        <p:nvPicPr>
          <p:cNvPr id="12" name="Object 11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0495" y="2496591"/>
            <a:ext cx="752287" cy="63801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12783" y="3625063"/>
            <a:ext cx="3571934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Driving Sustainable Transformation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212783" y="3969166"/>
            <a:ext cx="3571934" cy="7924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actions and interventions needed to build a more sustainable coffee sector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713571"/>
            <a:ext cx="12188952" cy="1142714"/>
          </a:xfrm>
          <a:prstGeom prst="rect">
            <a:avLst/>
          </a:prstGeom>
          <a:solidFill>
            <a:srgbClr val="fec088"/>
          </a:solidFill>
        </p:spPr>
      </p:sp>
      <p:sp>
        <p:nvSpPr>
          <p:cNvPr id="16" name="Object 15"/>
          <p:cNvSpPr/>
          <p:nvPr/>
        </p:nvSpPr>
        <p:spPr>
          <a:xfrm>
            <a:off x="823707" y="5950546"/>
            <a:ext cx="10541539" cy="66717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628"/>
              </a:lnSpc>
              <a:buNone/>
            </a:pPr>
            <a:r>
              <a:rPr lang="en-US" b="1" sz="2250" spc="-135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deep dive into the global coffee value chain to understand the complex challenges and drive positive change towards a more sustainable future for the industry.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982109" y="476131"/>
            <a:ext cx="5730712" cy="5904024"/>
          </a:xfrm>
          <a:prstGeom prst="rect">
            <a:avLst/>
          </a:prstGeom>
          <a:solidFill>
            <a:srgbClr val="22aaee"/>
          </a:solidFill>
        </p:spPr>
      </p:sp>
      <p:pic>
        <p:nvPicPr>
          <p:cNvPr id="3" name="Object 2" descr="map of global coffee production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1"/>
          <a:srcRect l="1468" r="1468" t="0" b="0"/>
          <a:stretch/>
        </p:blipFill>
        <p:spPr>
          <a:xfrm>
            <a:off x="5982109" y="476131"/>
            <a:ext cx="573071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334387" y="1226533"/>
            <a:ext cx="3313336" cy="111216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 Regions and Production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30924" y="2441262"/>
            <a:ext cx="5520262" cy="31692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497"/>
              </a:lnSpc>
              <a:spcBef>
                <a:spcPts val="792"/>
              </a:spcBef>
              <a:buNone/>
            </a:pPr>
            <a:r>
              <a:rPr lang="en-US" sz="1800" spc="-3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coffee production is concentrated in the 'Bean Belt' region between 25°N and 25°S latitudes, with the top five producing countries accounting for over 73% of the world's coffee supply. Brazil, the leading producer, is known for its arabica-dominant output, while Vietnam specializes in robusta beans. The coffee industry is largely dominated by smallholder farmers, who play a crucial role in shaping the sustainability of the global coffee value chain.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 Economics and Costs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90277"/>
            <a:ext cx="11236690" cy="4389927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1" y="1590278"/>
            <a:ext cx="11246213" cy="4399450"/>
          </a:xfrm>
          <a:prstGeom prst="rect">
            <a:avLst/>
          </a:prstGeom>
        </p:spPr>
      </p:pic>
      <p:pic>
        <p:nvPicPr>
          <p:cNvPr id="5" name="Object 4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1590278"/>
            <a:ext cx="11246213" cy="43899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1590277"/>
            <a:ext cx="5618345" cy="48777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Cost Component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094476" y="1590277"/>
            <a:ext cx="5618345" cy="48777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Cost per kg (USD)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1" y="2078047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Field labor (pruning, harvest)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094476" y="2078047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$1.10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1" y="2728407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Inputs (fertilizer, IPM)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094476" y="2728407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$0.60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1" y="3378766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Processing (wet/dry, parchment loss)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094476" y="3378766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$0.25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76131" y="4029126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Transport to mill/market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094476" y="4029126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$0.15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76131" y="4679485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Compliance/admin/fees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094476" y="4679485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$0.05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76131" y="5329845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Finance (interest/working capital)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094476" y="5329845"/>
            <a:ext cx="5618345" cy="65036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$0.08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11855660" y="6497898"/>
            <a:ext cx="142839" cy="237669"/>
          </a:xfrm>
          <a:prstGeom prst="rect">
            <a:avLst/>
          </a:prstGeom>
          <a:noFill/>
        </p:spPr>
      </p:sp>
      <p:sp>
        <p:nvSpPr>
          <p:cNvPr id="21" name="Object 20"/>
          <p:cNvSpPr/>
          <p:nvPr/>
        </p:nvSpPr>
        <p:spPr>
          <a:xfrm>
            <a:off x="-476131" y="6122945"/>
            <a:ext cx="12188952" cy="21128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664"/>
              </a:lnSpc>
              <a:buNone/>
            </a:pPr>
            <a:r>
              <a:rPr lang="en-US" sz="1200" spc="-24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*Global Coffee Value Chain Sustainability presentation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Climate Risks and Hotspots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90277"/>
            <a:ext cx="2666333" cy="2656811"/>
          </a:xfrm>
          <a:prstGeom prst="rect">
            <a:avLst/>
          </a:prstGeom>
          <a:solidFill>
            <a:srgbClr val="ffd9ad"/>
          </a:solidFill>
        </p:spPr>
      </p:sp>
      <p:pic>
        <p:nvPicPr>
          <p:cNvPr id="4" name="Object 3" descr="Central American coffee plantation crisis, center view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1"/>
          <a:srcRect l="0" r="0" t="179" b="179"/>
          <a:stretch/>
        </p:blipFill>
        <p:spPr>
          <a:xfrm>
            <a:off x="476131" y="1590277"/>
            <a:ext cx="2666333" cy="265681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42814" y="4390919"/>
            <a:ext cx="2932967" cy="5338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America Coffee Crisis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42814" y="5001954"/>
            <a:ext cx="2932967" cy="10566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Risks of coffee leaf rust resurgence and drought, with significant suitability loss by 2050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332917" y="1590277"/>
            <a:ext cx="2666333" cy="2656811"/>
          </a:xfrm>
          <a:prstGeom prst="rect">
            <a:avLst/>
          </a:prstGeom>
          <a:solidFill>
            <a:srgbClr val="ffd9ad"/>
          </a:solidFill>
        </p:spPr>
      </p:sp>
      <p:pic>
        <p:nvPicPr>
          <p:cNvPr id="8" name="Object 7" descr="ethiopian coffee farm climate change, center view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2"/>
          <a:srcRect l="0" r="0" t="179" b="179"/>
          <a:stretch/>
        </p:blipFill>
        <p:spPr>
          <a:xfrm>
            <a:off x="3332917" y="1590277"/>
            <a:ext cx="2666333" cy="2656811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199600" y="4390919"/>
            <a:ext cx="2932967" cy="5338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Ethiopia Highlands Climate Migration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199600" y="5001954"/>
            <a:ext cx="2932967" cy="5283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Suitability migration upslope, posing biodiversity trade-offs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189702" y="1590277"/>
            <a:ext cx="2666333" cy="2656811"/>
          </a:xfrm>
          <a:prstGeom prst="rect">
            <a:avLst/>
          </a:prstGeom>
          <a:solidFill>
            <a:srgbClr val="ffd9ad"/>
          </a:solidFill>
        </p:spPr>
      </p:sp>
      <p:pic>
        <p:nvPicPr>
          <p:cNvPr id="12" name="Object 11" descr="brazil coffee farm climate impacts, center view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3"/>
          <a:srcRect l="0" r="0" t="179" b="179"/>
          <a:stretch/>
        </p:blipFill>
        <p:spPr>
          <a:xfrm>
            <a:off x="6189702" y="1590277"/>
            <a:ext cx="2666333" cy="265681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056386" y="4390919"/>
            <a:ext cx="2932967" cy="5338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Brazil's Minas Gerais Challenges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056386" y="5001954"/>
            <a:ext cx="2932967" cy="5283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waves, irregular rainfall, and rising irrigation demand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046488" y="1590277"/>
            <a:ext cx="2666333" cy="2656811"/>
          </a:xfrm>
          <a:prstGeom prst="rect">
            <a:avLst/>
          </a:prstGeom>
          <a:solidFill>
            <a:srgbClr val="ffd9ad"/>
          </a:solidFill>
        </p:spPr>
      </p:sp>
      <p:pic>
        <p:nvPicPr>
          <p:cNvPr id="16" name="Object 15" descr="vietnam coffee farm water scarcity, center view, in a &quot;photography style with warm natural tones, subtle retro film grain, cinematic lighting&quot; style">    </p:cNvPr>
          <p:cNvPicPr>
            <a:picLocks noChangeAspect="1"/>
          </p:cNvPicPr>
          <p:nvPr/>
        </p:nvPicPr>
        <p:blipFill>
          <a:blip r:embed="rId4"/>
          <a:srcRect l="0" r="0" t="179" b="179"/>
          <a:stretch/>
        </p:blipFill>
        <p:spPr>
          <a:xfrm>
            <a:off x="9046488" y="1590277"/>
            <a:ext cx="2666333" cy="2656811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913171" y="4390919"/>
            <a:ext cx="2932967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Vietnam Water Scarcity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913171" y="4735023"/>
            <a:ext cx="2932967" cy="7924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sz="1500" spc="-30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scarcity, challenging the heat tolerance of robusta varieties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1865183" y="6497898"/>
            <a:ext cx="133317" cy="237669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Processing and Logistics</a:t>
            </a:r>
            <a:endParaRPr lang="en-US" dirty="0"/>
          </a:p>
        </p:txBody>
      </p:sp>
      <p:pic>
        <p:nvPicPr>
          <p:cNvPr id="3" name="Object 2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1" y="2590153"/>
            <a:ext cx="2037840" cy="119985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98338" y="3052991"/>
            <a:ext cx="1501400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1700283"/>
            <a:ext cx="1501400" cy="7261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cherries are harvested from smallholder farms, typically in tropical regions near the equator (the 'Bean Belt').</a:t>
            </a:r>
            <a:endParaRPr lang="en-US" dirty="0"/>
          </a:p>
        </p:txBody>
      </p:sp>
      <p:pic>
        <p:nvPicPr>
          <p:cNvPr id="6" name="Object 5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174" y="2590153"/>
            <a:ext cx="2037840" cy="119985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2739340" y="3052991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Wet Milling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602849" y="1557444"/>
            <a:ext cx="1501400" cy="8713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harvested coffee cherries are processed through wet milling, where the fruit pulp is removed and the beans are fermented and washed to remove the mucilage.</a:t>
            </a:r>
            <a:endParaRPr lang="en-US" dirty="0"/>
          </a:p>
        </p:txBody>
      </p:sp>
      <p:pic>
        <p:nvPicPr>
          <p:cNvPr id="9" name="Object 8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217" y="2590153"/>
            <a:ext cx="2037840" cy="119985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580380" y="3052991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Drying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443889" y="1557444"/>
            <a:ext cx="1501400" cy="8713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coffee beans are then dried, either using traditional sun-drying methods or mechanical drying, to reduce the moisture content to around 11-12%.</a:t>
            </a:r>
            <a:endParaRPr lang="en-US" dirty="0"/>
          </a:p>
        </p:txBody>
      </p:sp>
      <p:pic>
        <p:nvPicPr>
          <p:cNvPr id="12" name="Object 11" descr="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9250" y="2590153"/>
            <a:ext cx="2037840" cy="119985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421419" y="3052991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Dry Milling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284928" y="1700283"/>
            <a:ext cx="1501400" cy="7261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dried beans undergo dry milling, where the parchment and silver skins are removed, and the beans are sorted by size, density, and quality.</a:t>
            </a:r>
            <a:endParaRPr lang="en-US" dirty="0"/>
          </a:p>
        </p:txBody>
      </p:sp>
      <p:pic>
        <p:nvPicPr>
          <p:cNvPr id="15" name="Object 14" descr="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0293" y="2590153"/>
            <a:ext cx="2037840" cy="119985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8262459" y="3052991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Exporting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8125968" y="1852645"/>
            <a:ext cx="1501400" cy="580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green coffee beans are exported, often through major ports, to consuming countries around the world.</a:t>
            </a:r>
            <a:endParaRPr lang="en-US" dirty="0"/>
          </a:p>
        </p:txBody>
      </p:sp>
      <p:pic>
        <p:nvPicPr>
          <p:cNvPr id="18" name="Object 17" descr="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81336" y="2590153"/>
            <a:ext cx="2037840" cy="119985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0103498" y="2919675"/>
            <a:ext cx="1187153" cy="5338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Ocean Freight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9967008" y="1852645"/>
            <a:ext cx="1501400" cy="580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green coffee beans are transported by ocean freight, a major energy-intensive step in the supply chain.</a:t>
            </a:r>
            <a:endParaRPr lang="en-US" dirty="0"/>
          </a:p>
        </p:txBody>
      </p:sp>
      <p:pic>
        <p:nvPicPr>
          <p:cNvPr id="21" name="Object 20" descr="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6658" y="3875706"/>
            <a:ext cx="2037840" cy="119985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18820" y="4338545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Importing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1682329" y="5223652"/>
            <a:ext cx="1501400" cy="4356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green coffee is imported into the consuming countries, often through major ports.</a:t>
            </a:r>
            <a:endParaRPr lang="en-US" dirty="0"/>
          </a:p>
        </p:txBody>
      </p:sp>
      <p:pic>
        <p:nvPicPr>
          <p:cNvPr id="24" name="Object 23" descr="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7690" y="3875706"/>
            <a:ext cx="2037840" cy="119985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3659860" y="4338545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Roasting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3523369" y="5223652"/>
            <a:ext cx="1501400" cy="8713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green coffee beans are roasted, a highly energy-intensive process that transforms the physical and chemical properties of the beans.</a:t>
            </a:r>
            <a:endParaRPr lang="en-US" dirty="0"/>
          </a:p>
        </p:txBody>
      </p:sp>
      <p:pic>
        <p:nvPicPr>
          <p:cNvPr id="27" name="Object 26" descr="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78734" y="3875706"/>
            <a:ext cx="2037840" cy="119985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5500899" y="4338545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Packaging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5364409" y="5223652"/>
            <a:ext cx="1501400" cy="580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roasted coffee is packaged, often in bags or pods, for distribution to retailers and consumers.</a:t>
            </a:r>
            <a:endParaRPr lang="en-US" dirty="0"/>
          </a:p>
        </p:txBody>
      </p:sp>
      <p:pic>
        <p:nvPicPr>
          <p:cNvPr id="30" name="Object 29" descr="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9777" y="3875706"/>
            <a:ext cx="2037840" cy="119985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7341939" y="4338545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7205448" y="5223652"/>
            <a:ext cx="1501400" cy="580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packaged coffee is distributed to retail outlets, such as grocery stores, cafes, and online platforms.</a:t>
            </a:r>
            <a:endParaRPr lang="en-US" dirty="0"/>
          </a:p>
        </p:txBody>
      </p:sp>
      <p:pic>
        <p:nvPicPr>
          <p:cNvPr id="33" name="Object 32" descr="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60809" y="3875706"/>
            <a:ext cx="2037840" cy="119985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9182979" y="4338545"/>
            <a:ext cx="1187153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Brewing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9046488" y="5223652"/>
            <a:ext cx="1501400" cy="7261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45"/>
              </a:lnSpc>
              <a:buNone/>
            </a:pPr>
            <a:r>
              <a:rPr lang="en-US" sz="825" spc="-16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consumer level, the coffee is brewed, either at home or in a commercial setting, which also requires energy consumption.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11865183" y="6497898"/>
            <a:ext cx="133317" cy="237669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Certification Landscape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1034692"/>
            <a:ext cx="12188952" cy="330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00"/>
              </a:lnSpc>
              <a:spcBef>
                <a:spcPts val="769"/>
              </a:spcBef>
              <a:buNone/>
            </a:pPr>
            <a:r>
              <a:rPr lang="en-US" sz="1875" spc="-37" kern="0" dirty="0" smtClean="0">
                <a:solidFill>
                  <a:srgbClr val="ffffff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market share of major sustainability certification schemes in the coffee industry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4558716"/>
            <a:ext cx="2018792" cy="812041"/>
          </a:xfrm>
          <a:prstGeom prst="rect">
            <a:avLst/>
          </a:prstGeom>
          <a:solidFill>
            <a:srgbClr val="22aaee"/>
          </a:solidFill>
        </p:spPr>
      </p:sp>
      <p:sp>
        <p:nvSpPr>
          <p:cNvPr id="5" name="Object 4"/>
          <p:cNvSpPr/>
          <p:nvPr/>
        </p:nvSpPr>
        <p:spPr>
          <a:xfrm>
            <a:off x="375191" y="5514588"/>
            <a:ext cx="2220675" cy="5338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Rainforest Alliance / UTZ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061296" y="4744228"/>
            <a:ext cx="848465" cy="444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04"/>
              </a:lnSpc>
              <a:buNone/>
            </a:pPr>
            <a:r>
              <a:rPr lang="en-US" b="1" sz="3000" spc="-18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23%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780609" y="4919624"/>
            <a:ext cx="2018800" cy="451133"/>
          </a:xfrm>
          <a:prstGeom prst="rect">
            <a:avLst/>
          </a:prstGeom>
          <a:solidFill>
            <a:srgbClr val="ffd9ad"/>
          </a:solidFill>
        </p:spPr>
      </p:sp>
      <p:sp>
        <p:nvSpPr>
          <p:cNvPr id="8" name="Object 7"/>
          <p:cNvSpPr/>
          <p:nvPr/>
        </p:nvSpPr>
        <p:spPr>
          <a:xfrm>
            <a:off x="2679665" y="5514588"/>
            <a:ext cx="2220675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4C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407669" y="4403914"/>
            <a:ext cx="764666" cy="444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04"/>
              </a:lnSpc>
              <a:buNone/>
            </a:pPr>
            <a:r>
              <a:rPr lang="en-US" b="1" sz="3000" spc="-180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13%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085087" y="5100077"/>
            <a:ext cx="2018792" cy="270680"/>
          </a:xfrm>
          <a:prstGeom prst="rect">
            <a:avLst/>
          </a:prstGeom>
          <a:solidFill>
            <a:srgbClr val="fec088"/>
          </a:solidFill>
        </p:spPr>
      </p:sp>
      <p:sp>
        <p:nvSpPr>
          <p:cNvPr id="11" name="Object 10"/>
          <p:cNvSpPr/>
          <p:nvPr/>
        </p:nvSpPr>
        <p:spPr>
          <a:xfrm>
            <a:off x="4984139" y="5514588"/>
            <a:ext cx="2220675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Organic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780230" y="4584367"/>
            <a:ext cx="628493" cy="444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04"/>
              </a:lnSpc>
              <a:buNone/>
            </a:pPr>
            <a:r>
              <a:rPr lang="en-US" b="1" sz="3000" spc="-180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8%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389554" y="5172259"/>
            <a:ext cx="2018800" cy="198498"/>
          </a:xfrm>
          <a:prstGeom prst="rect">
            <a:avLst/>
          </a:prstGeom>
          <a:solidFill>
            <a:srgbClr val="fd864d"/>
          </a:solidFill>
        </p:spPr>
      </p:sp>
      <p:sp>
        <p:nvSpPr>
          <p:cNvPr id="14" name="Object 13"/>
          <p:cNvSpPr/>
          <p:nvPr/>
        </p:nvSpPr>
        <p:spPr>
          <a:xfrm>
            <a:off x="7288612" y="5514588"/>
            <a:ext cx="2220675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Fairtrade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084703" y="4656549"/>
            <a:ext cx="628493" cy="444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04"/>
              </a:lnSpc>
              <a:buNone/>
            </a:pPr>
            <a:r>
              <a:rPr lang="en-US" b="1" sz="3000" spc="-180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6%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694032" y="3494040"/>
            <a:ext cx="2018792" cy="1876717"/>
          </a:xfrm>
          <a:prstGeom prst="rect">
            <a:avLst/>
          </a:prstGeom>
          <a:solidFill>
            <a:srgbClr val="ff8000"/>
          </a:solidFill>
        </p:spPr>
      </p:sp>
      <p:sp>
        <p:nvSpPr>
          <p:cNvPr id="17" name="Object 16"/>
          <p:cNvSpPr/>
          <p:nvPr/>
        </p:nvSpPr>
        <p:spPr>
          <a:xfrm>
            <a:off x="9593086" y="5514588"/>
            <a:ext cx="2220675" cy="26693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2"/>
              </a:lnSpc>
              <a:buNone/>
            </a:pPr>
            <a:r>
              <a:rPr lang="en-US" b="1" sz="1800" spc="-108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Uncertified / Other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0284428" y="4211890"/>
            <a:ext cx="837990" cy="444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04"/>
              </a:lnSpc>
              <a:buNone/>
            </a:pPr>
            <a:r>
              <a:rPr lang="en-US" b="1" sz="3000" spc="-18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52%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1874706" y="6497898"/>
            <a:ext cx="123794" cy="237669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Margin Breakdown</a:t>
            </a:r>
            <a:endParaRPr lang="en-US" dirty="0"/>
          </a:p>
        </p:txBody>
      </p:sp>
      <p:pic>
        <p:nvPicPr>
          <p:cNvPr id="3" name="Object 2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2714" y="1875956"/>
            <a:ext cx="8598925" cy="895126"/>
          </a:xfrm>
          <a:prstGeom prst="rect">
            <a:avLst/>
          </a:prstGeom>
        </p:spPr>
      </p:pic>
      <p:pic>
        <p:nvPicPr>
          <p:cNvPr id="4" name="Object 3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95349"/>
            <a:ext cx="1152237" cy="127603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33167" y="2151417"/>
            <a:ext cx="8402710" cy="33805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663"/>
              </a:lnSpc>
              <a:buNone/>
            </a:pPr>
            <a:r>
              <a:rPr lang="en-US" b="1" sz="2280" spc="-136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Retailer Margin</a:t>
            </a:r>
            <a:endParaRPr lang="en-US" dirty="0"/>
          </a:p>
        </p:txBody>
      </p:sp>
      <p:pic>
        <p:nvPicPr>
          <p:cNvPr id="6" name="Object 5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714" y="2859166"/>
            <a:ext cx="5742139" cy="895126"/>
          </a:xfrm>
          <a:prstGeom prst="rect">
            <a:avLst/>
          </a:prstGeom>
        </p:spPr>
      </p:pic>
      <p:pic>
        <p:nvPicPr>
          <p:cNvPr id="7" name="Object 6" descr="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2688998"/>
            <a:ext cx="1152237" cy="97130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333167" y="3134628"/>
            <a:ext cx="5258390" cy="33805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663"/>
              </a:lnSpc>
              <a:buNone/>
            </a:pPr>
            <a:r>
              <a:rPr lang="en-US" b="1" sz="2280" spc="-136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Roaster Net Margin</a:t>
            </a:r>
            <a:endParaRPr lang="en-US" dirty="0"/>
          </a:p>
        </p:txBody>
      </p:sp>
      <p:pic>
        <p:nvPicPr>
          <p:cNvPr id="9" name="Object 8" descr="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714" y="3842377"/>
            <a:ext cx="3323394" cy="895126"/>
          </a:xfrm>
          <a:prstGeom prst="rect">
            <a:avLst/>
          </a:prstGeom>
        </p:spPr>
      </p:pic>
      <p:pic>
        <p:nvPicPr>
          <p:cNvPr id="10" name="Object 9" descr="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3937604"/>
            <a:ext cx="1152237" cy="97130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333167" y="4117838"/>
            <a:ext cx="2597880" cy="33805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663"/>
              </a:lnSpc>
              <a:buNone/>
            </a:pPr>
            <a:r>
              <a:rPr lang="en-US" b="1" sz="2280" spc="-136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Farmer's Net Share</a:t>
            </a:r>
            <a:endParaRPr lang="en-US" dirty="0"/>
          </a:p>
        </p:txBody>
      </p:sp>
      <p:pic>
        <p:nvPicPr>
          <p:cNvPr id="12" name="Object 11" descr="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714" y="4825587"/>
            <a:ext cx="10579629" cy="895126"/>
          </a:xfrm>
          <a:prstGeom prst="rect">
            <a:avLst/>
          </a:prstGeom>
        </p:spPr>
      </p:pic>
      <p:pic>
        <p:nvPicPr>
          <p:cNvPr id="13" name="Object 12" descr="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4920813"/>
            <a:ext cx="1152237" cy="1276031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333167" y="5101049"/>
            <a:ext cx="10570107" cy="33805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663"/>
              </a:lnSpc>
              <a:buNone/>
            </a:pPr>
            <a:r>
              <a:rPr lang="en-US" b="1" sz="2280" spc="-136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Costs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865183" y="6497898"/>
            <a:ext cx="133317" cy="237669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80"/>
              </a:lnSpc>
              <a:buNone/>
            </a:pPr>
            <a:r>
              <a:rPr lang="en-US" b="1" sz="3750" spc="-225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586706"/>
            <a:ext cx="5446938" cy="44170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523"/>
              </a:lnSpc>
              <a:buSzPct val="100000"/>
              <a:buChar char="•"/>
            </a:pPr>
            <a:r>
              <a:rPr lang="en-US" b="1" sz="2160" spc="-13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Smallholder farmers dominate coffee production</a:t>
            </a:r>
          </a:p>
          <a:p>
            <a:pPr algn="l" lvl="1">
              <a:lnSpc>
                <a:spcPts val="1914"/>
              </a:lnSpc>
              <a:spcBef>
                <a:spcPts val="257"/>
              </a:spcBef>
              <a:buNone/>
            </a:pPr>
            <a:r>
              <a:rPr lang="en-US" sz="1380" spc="-28" kern="0" dirty="0" smtClean="0">
                <a:solidFill>
                  <a:srgbClr val="000000">
                    <a:alpha val="56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Smallholder farmers account for the majority of global coffee production, facing narrow profit margins and vulnerability to climate risks.</a:t>
            </a:r>
          </a:p>
          <a:p>
            <a:pPr algn="l" marL="242900" indent="-242900">
              <a:lnSpc>
                <a:spcPts val="2523"/>
              </a:lnSpc>
              <a:spcBef>
                <a:spcPts val="2044"/>
              </a:spcBef>
              <a:buSzPct val="100000"/>
              <a:buChar char="•"/>
            </a:pPr>
            <a:r>
              <a:rPr lang="en-US" b="1" sz="2160" spc="-13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Climate change poses significant threats</a:t>
            </a:r>
          </a:p>
          <a:p>
            <a:pPr algn="l" lvl="1">
              <a:lnSpc>
                <a:spcPts val="1914"/>
              </a:lnSpc>
              <a:spcBef>
                <a:spcPts val="257"/>
              </a:spcBef>
              <a:buNone/>
            </a:pPr>
            <a:r>
              <a:rPr lang="en-US" sz="1380" spc="-28" kern="0" dirty="0" smtClean="0">
                <a:solidFill>
                  <a:srgbClr val="000000">
                    <a:alpha val="56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 temperatures, rainfall variability, and increased pest/disease pressure threaten coffee production in key regions like Central America, Ethiopia, and Vietnam.</a:t>
            </a:r>
          </a:p>
          <a:p>
            <a:pPr algn="l" marL="242900" indent="-242900">
              <a:lnSpc>
                <a:spcPts val="2523"/>
              </a:lnSpc>
              <a:spcBef>
                <a:spcPts val="2044"/>
              </a:spcBef>
              <a:buSzPct val="100000"/>
              <a:buChar char="•"/>
            </a:pPr>
            <a:r>
              <a:rPr lang="en-US" b="1" sz="2160" spc="-13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market coverage of sustainability certifications</a:t>
            </a:r>
          </a:p>
          <a:p>
            <a:pPr algn="l" lvl="1">
              <a:lnSpc>
                <a:spcPts val="1914"/>
              </a:lnSpc>
              <a:spcBef>
                <a:spcPts val="257"/>
              </a:spcBef>
              <a:buNone/>
            </a:pPr>
            <a:r>
              <a:rPr lang="en-US" sz="1380" spc="-28" kern="0" dirty="0" smtClean="0">
                <a:solidFill>
                  <a:srgbClr val="000000">
                    <a:alpha val="56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major certification schemes like Fairtrade and Rainforest Alliance exist, their market coverage remains below 25%, with a significant portion of uncertified coffee.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586706"/>
            <a:ext cx="5446938" cy="27496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523"/>
              </a:lnSpc>
              <a:buSzPct val="100000"/>
              <a:buChar char="•"/>
            </a:pPr>
            <a:r>
              <a:rPr lang="en-US" b="1" sz="2160" spc="-13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Disproportionate value distribution</a:t>
            </a:r>
          </a:p>
          <a:p>
            <a:pPr algn="l" lvl="1">
              <a:lnSpc>
                <a:spcPts val="1914"/>
              </a:lnSpc>
              <a:spcBef>
                <a:spcPts val="257"/>
              </a:spcBef>
              <a:buNone/>
            </a:pPr>
            <a:r>
              <a:rPr lang="en-US" sz="1380" spc="-28" kern="0" dirty="0" smtClean="0">
                <a:solidFill>
                  <a:srgbClr val="000000">
                    <a:alpha val="56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retail margin breakdown shows that the majority of the final price does not reach the farmer, highlighting the need for a more equitable distribution of value.</a:t>
            </a:r>
          </a:p>
          <a:p>
            <a:pPr algn="l" marL="242900" indent="-242900">
              <a:lnSpc>
                <a:spcPts val="2523"/>
              </a:lnSpc>
              <a:spcBef>
                <a:spcPts val="2044"/>
              </a:spcBef>
              <a:buSzPct val="100000"/>
              <a:buChar char="•"/>
            </a:pPr>
            <a:r>
              <a:rPr lang="en-US" b="1" sz="2160" spc="-130" kern="0" dirty="0" smtClean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High-impact interventions across the value chain</a:t>
            </a:r>
          </a:p>
          <a:p>
            <a:pPr algn="l" lvl="1">
              <a:lnSpc>
                <a:spcPts val="1914"/>
              </a:lnSpc>
              <a:spcBef>
                <a:spcPts val="257"/>
              </a:spcBef>
              <a:buNone/>
            </a:pPr>
            <a:r>
              <a:rPr lang="en-US" sz="1380" spc="-28" kern="0" dirty="0" smtClean="0">
                <a:solidFill>
                  <a:srgbClr val="000000">
                    <a:alpha val="56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Opportunities exist to decarbonize the value chain through agroforestry, precision farming, water recycling, efficient roasting, and sustainable packaging.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65183" y="6497898"/>
            <a:ext cx="133317" cy="237669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Decarbonizing the Global Coffee Value Chain</dc:title>
  <dc:subject>Decarbonizing the Global Coffee Value Chain</dc:subject>
  <dc:creator>saket gurukar</dc:creator>
  <cp:lastModifiedBy>saket gurukar</cp:lastModifiedBy>
  <cp:revision>1</cp:revision>
  <dcterms:created xsi:type="dcterms:W3CDTF">2025-11-10T22:09:00.618Z</dcterms:created>
  <dcterms:modified xsi:type="dcterms:W3CDTF">2025-11-10T22:09:00.618Z</dcterms:modified>
</cp:coreProperties>
</file>